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62"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59" autoAdjust="0"/>
    <p:restoredTop sz="94660"/>
  </p:normalViewPr>
  <p:slideViewPr>
    <p:cSldViewPr snapToGrid="0">
      <p:cViewPr varScale="1">
        <p:scale>
          <a:sx n="61" d="100"/>
          <a:sy n="61" d="100"/>
        </p:scale>
        <p:origin x="108" y="252"/>
      </p:cViewPr>
      <p:guideLst/>
    </p:cSldViewPr>
  </p:slideViewPr>
  <p:notesTextViewPr>
    <p:cViewPr>
      <p:scale>
        <a:sx n="1" d="1"/>
        <a:sy n="1" d="1"/>
      </p:scale>
      <p:origin x="0" y="-5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7366F5-3D58-42CE-AAA8-60B7E6F5E35C}" type="datetimeFigureOut">
              <a:rPr lang="en-US" smtClean="0"/>
              <a:t>9/24/2020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9C2E47-503C-40BA-8FFA-2126C59184E8}" type="slidenum">
              <a:rPr lang="en-US" smtClean="0"/>
              <a:t>‹#›</a:t>
            </a:fld>
            <a:endParaRPr lang="en-US"/>
          </a:p>
        </p:txBody>
      </p:sp>
    </p:spTree>
    <p:extLst>
      <p:ext uri="{BB962C8B-B14F-4D97-AF65-F5344CB8AC3E}">
        <p14:creationId xmlns:p14="http://schemas.microsoft.com/office/powerpoint/2010/main" val="2666978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AHIMA professionals are privy to sensitive information,</a:t>
            </a:r>
            <a:r>
              <a:rPr lang="en-US" baseline="0" dirty="0" smtClean="0"/>
              <a:t> and by virtue of their position, they should act ethically in everything that they do to ensure that they keep accurate and secure patient information. Exposing confidential health information to an individual who is not certified by AHIMA presents a case of ethical concern. </a:t>
            </a:r>
            <a:endParaRPr lang="en-US" dirty="0"/>
          </a:p>
        </p:txBody>
      </p:sp>
      <p:sp>
        <p:nvSpPr>
          <p:cNvPr id="4" name="Slide Number Placeholder 3"/>
          <p:cNvSpPr>
            <a:spLocks noGrp="1"/>
          </p:cNvSpPr>
          <p:nvPr>
            <p:ph type="sldNum" sz="quarter" idx="10"/>
          </p:nvPr>
        </p:nvSpPr>
        <p:spPr/>
        <p:txBody>
          <a:bodyPr/>
          <a:lstStyle/>
          <a:p>
            <a:fld id="{1B9C2E47-503C-40BA-8FFA-2126C59184E8}" type="slidenum">
              <a:rPr lang="en-US" smtClean="0"/>
              <a:t>2</a:t>
            </a:fld>
            <a:endParaRPr lang="en-US"/>
          </a:p>
        </p:txBody>
      </p:sp>
    </p:spTree>
    <p:extLst>
      <p:ext uri="{BB962C8B-B14F-4D97-AF65-F5344CB8AC3E}">
        <p14:creationId xmlns:p14="http://schemas.microsoft.com/office/powerpoint/2010/main" val="2755261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standards of excellence that govern AHIMA professionals require that they preserve, protect, and secure personal health information. In this</a:t>
            </a:r>
            <a:r>
              <a:rPr lang="en-US" baseline="0" dirty="0" smtClean="0"/>
              <a:t> case scenario, this code has been violated by the supervisor who allows uncertified member of staff to handle sensitive and confidential patient health information. Professionals are obligated to safeguard the privacy and security of health information which in this case has been violated.</a:t>
            </a:r>
            <a:endParaRPr lang="en-US" dirty="0"/>
          </a:p>
        </p:txBody>
      </p:sp>
      <p:sp>
        <p:nvSpPr>
          <p:cNvPr id="4" name="Slide Number Placeholder 3"/>
          <p:cNvSpPr>
            <a:spLocks noGrp="1"/>
          </p:cNvSpPr>
          <p:nvPr>
            <p:ph type="sldNum" sz="quarter" idx="10"/>
          </p:nvPr>
        </p:nvSpPr>
        <p:spPr/>
        <p:txBody>
          <a:bodyPr/>
          <a:lstStyle/>
          <a:p>
            <a:fld id="{1B9C2E47-503C-40BA-8FFA-2126C59184E8}" type="slidenum">
              <a:rPr lang="en-US" smtClean="0"/>
              <a:t>4</a:t>
            </a:fld>
            <a:endParaRPr lang="en-US"/>
          </a:p>
        </p:txBody>
      </p:sp>
    </p:spTree>
    <p:extLst>
      <p:ext uri="{BB962C8B-B14F-4D97-AF65-F5344CB8AC3E}">
        <p14:creationId xmlns:p14="http://schemas.microsoft.com/office/powerpoint/2010/main" val="2912917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a:t>
            </a:r>
            <a:r>
              <a:rPr lang="en-US" baseline="0" dirty="0" smtClean="0"/>
              <a:t> to this violation, it is possible to have inaccurate information or fraudulent reports within the AHIMA system. This concern has resulted into healthcare information security which might result into the vulnerability of the records.</a:t>
            </a:r>
            <a:endParaRPr lang="en-US" dirty="0"/>
          </a:p>
        </p:txBody>
      </p:sp>
      <p:sp>
        <p:nvSpPr>
          <p:cNvPr id="4" name="Slide Number Placeholder 3"/>
          <p:cNvSpPr>
            <a:spLocks noGrp="1"/>
          </p:cNvSpPr>
          <p:nvPr>
            <p:ph type="sldNum" sz="quarter" idx="10"/>
          </p:nvPr>
        </p:nvSpPr>
        <p:spPr/>
        <p:txBody>
          <a:bodyPr/>
          <a:lstStyle/>
          <a:p>
            <a:fld id="{1B9C2E47-503C-40BA-8FFA-2126C59184E8}" type="slidenum">
              <a:rPr lang="en-US" smtClean="0"/>
              <a:t>5</a:t>
            </a:fld>
            <a:endParaRPr lang="en-US"/>
          </a:p>
        </p:txBody>
      </p:sp>
    </p:spTree>
    <p:extLst>
      <p:ext uri="{BB962C8B-B14F-4D97-AF65-F5344CB8AC3E}">
        <p14:creationId xmlns:p14="http://schemas.microsoft.com/office/powerpoint/2010/main" val="2013759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AHIMA continues to offer extensive education to its members to particularly keep them up-to-date with the current </a:t>
            </a:r>
            <a:r>
              <a:rPr lang="en-US" smtClean="0"/>
              <a:t>coding practices.</a:t>
            </a:r>
            <a:endParaRPr lang="en-US"/>
          </a:p>
        </p:txBody>
      </p:sp>
      <p:sp>
        <p:nvSpPr>
          <p:cNvPr id="4" name="Slide Number Placeholder 3"/>
          <p:cNvSpPr>
            <a:spLocks noGrp="1"/>
          </p:cNvSpPr>
          <p:nvPr>
            <p:ph type="sldNum" sz="quarter" idx="10"/>
          </p:nvPr>
        </p:nvSpPr>
        <p:spPr/>
        <p:txBody>
          <a:bodyPr/>
          <a:lstStyle/>
          <a:p>
            <a:fld id="{1B9C2E47-503C-40BA-8FFA-2126C59184E8}" type="slidenum">
              <a:rPr lang="en-US" smtClean="0"/>
              <a:t>6</a:t>
            </a:fld>
            <a:endParaRPr lang="en-US"/>
          </a:p>
        </p:txBody>
      </p:sp>
    </p:spTree>
    <p:extLst>
      <p:ext uri="{BB962C8B-B14F-4D97-AF65-F5344CB8AC3E}">
        <p14:creationId xmlns:p14="http://schemas.microsoft.com/office/powerpoint/2010/main" val="1422081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9/24/2020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9710" y="1166648"/>
            <a:ext cx="8182303" cy="3484180"/>
          </a:xfrm>
        </p:spPr>
        <p:txBody>
          <a:bodyPr/>
          <a:lstStyle/>
          <a:p>
            <a:pPr algn="ctr"/>
            <a:r>
              <a:rPr lang="en-US" sz="4000" b="1" dirty="0" smtClean="0">
                <a:effectLst>
                  <a:outerShdw blurRad="38100" dist="38100" dir="2700000" algn="tl">
                    <a:srgbClr val="000000">
                      <a:alpha val="43137"/>
                    </a:srgbClr>
                  </a:outerShdw>
                </a:effectLst>
                <a:latin typeface="Century" panose="02040604050505020304" pitchFamily="18" charset="0"/>
              </a:rPr>
              <a:t>AHIMA Code of Ethics </a:t>
            </a:r>
            <a:r>
              <a:rPr lang="en-US" sz="4000" dirty="0" smtClean="0">
                <a:latin typeface="Century" panose="02040604050505020304" pitchFamily="18" charset="0"/>
              </a:rPr>
              <a:t/>
            </a:r>
            <a:br>
              <a:rPr lang="en-US" sz="4000" dirty="0" smtClean="0">
                <a:latin typeface="Century" panose="02040604050505020304" pitchFamily="18" charset="0"/>
              </a:rPr>
            </a:br>
            <a:r>
              <a:rPr lang="en-US" sz="4000" dirty="0" smtClean="0">
                <a:latin typeface="Century" panose="02040604050505020304" pitchFamily="18" charset="0"/>
              </a:rPr>
              <a:t>Author</a:t>
            </a:r>
            <a:br>
              <a:rPr lang="en-US" sz="4000" dirty="0" smtClean="0">
                <a:latin typeface="Century" panose="02040604050505020304" pitchFamily="18" charset="0"/>
              </a:rPr>
            </a:br>
            <a:r>
              <a:rPr lang="en-US" sz="4000" dirty="0" smtClean="0">
                <a:latin typeface="Century" panose="02040604050505020304" pitchFamily="18" charset="0"/>
              </a:rPr>
              <a:t>Institutional Affiliation</a:t>
            </a:r>
            <a:br>
              <a:rPr lang="en-US" sz="4000" dirty="0" smtClean="0">
                <a:latin typeface="Century" panose="02040604050505020304" pitchFamily="18" charset="0"/>
              </a:rPr>
            </a:br>
            <a:r>
              <a:rPr lang="en-US" sz="4000" dirty="0" smtClean="0">
                <a:latin typeface="Century" panose="02040604050505020304" pitchFamily="18" charset="0"/>
              </a:rPr>
              <a:t>Course Code </a:t>
            </a:r>
            <a:br>
              <a:rPr lang="en-US" sz="4000" dirty="0" smtClean="0">
                <a:latin typeface="Century" panose="02040604050505020304" pitchFamily="18" charset="0"/>
              </a:rPr>
            </a:br>
            <a:r>
              <a:rPr lang="en-US" sz="4000" dirty="0" smtClean="0">
                <a:latin typeface="Century" panose="02040604050505020304" pitchFamily="18" charset="0"/>
              </a:rPr>
              <a:t>Date of submission</a:t>
            </a:r>
            <a:endParaRPr lang="en-US" sz="4000" dirty="0">
              <a:latin typeface="Century" panose="02040604050505020304" pitchFamily="18" charset="0"/>
            </a:endParaRPr>
          </a:p>
        </p:txBody>
      </p:sp>
    </p:spTree>
    <p:extLst>
      <p:ext uri="{BB962C8B-B14F-4D97-AF65-F5344CB8AC3E}">
        <p14:creationId xmlns:p14="http://schemas.microsoft.com/office/powerpoint/2010/main" val="1050121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24302"/>
            <a:ext cx="8596668" cy="606097"/>
          </a:xfrm>
        </p:spPr>
        <p:txBody>
          <a:bodyPr>
            <a:normAutofit fontScale="90000"/>
          </a:bodyPr>
          <a:lstStyle/>
          <a:p>
            <a:pPr algn="ctr"/>
            <a:r>
              <a:rPr lang="en-US" dirty="0" smtClean="0"/>
              <a:t>	</a:t>
            </a:r>
            <a:r>
              <a:rPr lang="en-US" b="1" dirty="0" smtClean="0">
                <a:effectLst>
                  <a:outerShdw blurRad="38100" dist="38100" dir="2700000" algn="tl">
                    <a:srgbClr val="000000">
                      <a:alpha val="43137"/>
                    </a:srgbClr>
                  </a:outerShdw>
                </a:effectLst>
              </a:rPr>
              <a:t>Question 1</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gn="just">
              <a:lnSpc>
                <a:spcPct val="200000"/>
              </a:lnSpc>
            </a:pPr>
            <a:r>
              <a:rPr lang="en-US" dirty="0"/>
              <a:t>AHIMA members deal with information management for the medical coding of patient’s records based on their diagnosis</a:t>
            </a:r>
            <a:r>
              <a:rPr lang="en-US" dirty="0" smtClean="0"/>
              <a:t>.</a:t>
            </a:r>
          </a:p>
          <a:p>
            <a:pPr algn="just">
              <a:lnSpc>
                <a:spcPct val="200000"/>
              </a:lnSpc>
            </a:pPr>
            <a:r>
              <a:rPr lang="en-US" dirty="0"/>
              <a:t>This position is arguably critical for accurate reimbursement from federal payers and insurance schemes, and must therefore reflect the care given. The roles of AHIMA professionals have legal consequences for any lapse (Goodman </a:t>
            </a:r>
            <a:r>
              <a:rPr lang="en-US" i="1" dirty="0"/>
              <a:t>et al., </a:t>
            </a:r>
            <a:r>
              <a:rPr lang="en-US" dirty="0"/>
              <a:t>2013). </a:t>
            </a:r>
            <a:endParaRPr lang="en-US" dirty="0" smtClean="0"/>
          </a:p>
        </p:txBody>
      </p:sp>
    </p:spTree>
    <p:extLst>
      <p:ext uri="{BB962C8B-B14F-4D97-AF65-F5344CB8AC3E}">
        <p14:creationId xmlns:p14="http://schemas.microsoft.com/office/powerpoint/2010/main" val="4250106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40068"/>
            <a:ext cx="8596668" cy="590331"/>
          </a:xfrm>
        </p:spPr>
        <p:txBody>
          <a:bodyPr>
            <a:normAutofit fontScale="90000"/>
          </a:bodyPr>
          <a:lstStyle/>
          <a:p>
            <a:r>
              <a:rPr lang="en-US" b="1" i="1" dirty="0" smtClean="0">
                <a:effectLst>
                  <a:outerShdw blurRad="38100" dist="38100" dir="2700000" algn="tl">
                    <a:srgbClr val="000000">
                      <a:alpha val="43137"/>
                    </a:srgbClr>
                  </a:outerShdw>
                </a:effectLst>
              </a:rPr>
              <a:t>Cont.…</a:t>
            </a:r>
            <a:endParaRPr lang="en-US" b="1"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gn="just">
              <a:lnSpc>
                <a:spcPct val="200000"/>
              </a:lnSpc>
            </a:pPr>
            <a:r>
              <a:rPr lang="en-US" dirty="0"/>
              <a:t>The professionals working in this department are tasked with the responsibility of ensuring the production of accurate, and timely patient health records. </a:t>
            </a:r>
          </a:p>
          <a:p>
            <a:pPr algn="just">
              <a:lnSpc>
                <a:spcPct val="200000"/>
              </a:lnSpc>
            </a:pPr>
            <a:r>
              <a:rPr lang="en-US" dirty="0"/>
              <a:t>In this scenario, there is an ethical concern because the supervisor has exposed confidential health information records to an individual who has not been certified by AHIMA to handle patient health records. </a:t>
            </a:r>
            <a:endParaRPr lang="en-US" dirty="0" smtClean="0"/>
          </a:p>
          <a:p>
            <a:endParaRPr lang="en-US" dirty="0"/>
          </a:p>
        </p:txBody>
      </p:sp>
    </p:spTree>
    <p:extLst>
      <p:ext uri="{BB962C8B-B14F-4D97-AF65-F5344CB8AC3E}">
        <p14:creationId xmlns:p14="http://schemas.microsoft.com/office/powerpoint/2010/main" val="3547842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292772"/>
            <a:ext cx="8596668" cy="637628"/>
          </a:xfrm>
        </p:spPr>
        <p:txBody>
          <a:bodyPr>
            <a:normAutofit fontScale="90000"/>
          </a:bodyPr>
          <a:lstStyle/>
          <a:p>
            <a:pPr algn="ctr"/>
            <a:r>
              <a:rPr lang="en-US" b="1" dirty="0">
                <a:effectLst>
                  <a:outerShdw blurRad="38100" dist="38100" dir="2700000" algn="tl">
                    <a:srgbClr val="000000">
                      <a:alpha val="43137"/>
                    </a:srgbClr>
                  </a:outerShdw>
                </a:effectLst>
              </a:rPr>
              <a:t>Question </a:t>
            </a:r>
            <a:r>
              <a:rPr lang="en-US" b="1" dirty="0" smtClean="0">
                <a:effectLst>
                  <a:outerShdw blurRad="38100" dist="38100" dir="2700000" algn="tl">
                    <a:srgbClr val="000000">
                      <a:alpha val="43137"/>
                    </a:srgbClr>
                  </a:outerShdw>
                </a:effectLst>
              </a:rPr>
              <a:t>2</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10000"/>
          </a:bodyPr>
          <a:lstStyle/>
          <a:p>
            <a:pPr algn="just">
              <a:lnSpc>
                <a:spcPct val="200000"/>
              </a:lnSpc>
            </a:pPr>
            <a:r>
              <a:rPr lang="en-US" dirty="0"/>
              <a:t>AHIMA professionals are guided by standards of excellence developed by the American Health Information Management Association which provides education, certification and guidance for those working in health information. </a:t>
            </a:r>
            <a:endParaRPr lang="en-US" dirty="0" smtClean="0"/>
          </a:p>
          <a:p>
            <a:pPr algn="just">
              <a:lnSpc>
                <a:spcPct val="200000"/>
              </a:lnSpc>
            </a:pPr>
            <a:r>
              <a:rPr lang="en-US" dirty="0"/>
              <a:t>The supervisor has violated AHIMA’s standard of excellence by allowing uncertified individual to handle patient records. </a:t>
            </a:r>
            <a:endParaRPr lang="en-US" dirty="0" smtClean="0"/>
          </a:p>
          <a:p>
            <a:pPr algn="just">
              <a:lnSpc>
                <a:spcPct val="200000"/>
              </a:lnSpc>
            </a:pPr>
            <a:r>
              <a:rPr lang="en-US" dirty="0"/>
              <a:t>It is noted that the ethical obligations of the professionals include the safeguarding of privacy and security of health information</a:t>
            </a:r>
          </a:p>
          <a:p>
            <a:pPr algn="just">
              <a:lnSpc>
                <a:spcPct val="200000"/>
              </a:lnSpc>
            </a:pPr>
            <a:endParaRPr lang="en-US" dirty="0"/>
          </a:p>
        </p:txBody>
      </p:sp>
    </p:spTree>
    <p:extLst>
      <p:ext uri="{BB962C8B-B14F-4D97-AF65-F5344CB8AC3E}">
        <p14:creationId xmlns:p14="http://schemas.microsoft.com/office/powerpoint/2010/main" val="2795378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277006"/>
            <a:ext cx="8596668" cy="653393"/>
          </a:xfrm>
        </p:spPr>
        <p:txBody>
          <a:bodyPr/>
          <a:lstStyle/>
          <a:p>
            <a:pPr algn="ctr"/>
            <a:r>
              <a:rPr lang="en-US" b="1" dirty="0">
                <a:effectLst>
                  <a:outerShdw blurRad="38100" dist="38100" dir="2700000" algn="tl">
                    <a:srgbClr val="000000">
                      <a:alpha val="43137"/>
                    </a:srgbClr>
                  </a:outerShdw>
                </a:effectLst>
              </a:rPr>
              <a:t>Question </a:t>
            </a:r>
            <a:r>
              <a:rPr lang="en-US" b="1" dirty="0" smtClean="0">
                <a:effectLst>
                  <a:outerShdw blurRad="38100" dist="38100" dir="2700000" algn="tl">
                    <a:srgbClr val="000000">
                      <a:alpha val="43137"/>
                    </a:srgbClr>
                  </a:outerShdw>
                </a:effectLst>
              </a:rPr>
              <a:t>3</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10000"/>
          </a:bodyPr>
          <a:lstStyle/>
          <a:p>
            <a:pPr algn="just">
              <a:lnSpc>
                <a:spcPct val="200000"/>
              </a:lnSpc>
            </a:pPr>
            <a:r>
              <a:rPr lang="en-US" dirty="0"/>
              <a:t>Due to this act, it is possible to have inaccurate information or fraudulent reports within the AHIMA system</a:t>
            </a:r>
            <a:r>
              <a:rPr lang="en-US" dirty="0" smtClean="0"/>
              <a:t>.</a:t>
            </a:r>
          </a:p>
          <a:p>
            <a:pPr algn="just">
              <a:lnSpc>
                <a:spcPct val="200000"/>
              </a:lnSpc>
            </a:pPr>
            <a:r>
              <a:rPr lang="en-US" dirty="0"/>
              <a:t>AHIMA’s code of ethics serve as a guide to the professionals to ensure that the patient health records are highly secure, accurate, accessible and reliable to those who might be in need of the information. </a:t>
            </a:r>
            <a:endParaRPr lang="en-US" dirty="0" smtClean="0"/>
          </a:p>
          <a:p>
            <a:pPr algn="just">
              <a:lnSpc>
                <a:spcPct val="200000"/>
              </a:lnSpc>
            </a:pPr>
            <a:r>
              <a:rPr lang="en-US" dirty="0"/>
              <a:t>There is a concern for the healthcare information security which might result into the vulnerability of the records (AHIMA, 2013</a:t>
            </a:r>
            <a:r>
              <a:rPr lang="en-US" dirty="0" smtClean="0"/>
              <a:t>).</a:t>
            </a:r>
            <a:endParaRPr lang="en-US" dirty="0"/>
          </a:p>
        </p:txBody>
      </p:sp>
    </p:spTree>
    <p:extLst>
      <p:ext uri="{BB962C8B-B14F-4D97-AF65-F5344CB8AC3E}">
        <p14:creationId xmlns:p14="http://schemas.microsoft.com/office/powerpoint/2010/main" val="2929018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277006"/>
            <a:ext cx="8596668" cy="653393"/>
          </a:xfrm>
        </p:spPr>
        <p:txBody>
          <a:bodyPr/>
          <a:lstStyle/>
          <a:p>
            <a:pPr algn="ctr"/>
            <a:r>
              <a:rPr lang="en-US" b="1" dirty="0">
                <a:effectLst>
                  <a:outerShdw blurRad="38100" dist="38100" dir="2700000" algn="tl">
                    <a:srgbClr val="000000">
                      <a:alpha val="43137"/>
                    </a:srgbClr>
                  </a:outerShdw>
                </a:effectLst>
              </a:rPr>
              <a:t>Question </a:t>
            </a:r>
            <a:r>
              <a:rPr lang="en-US" b="1" dirty="0" smtClean="0">
                <a:effectLst>
                  <a:outerShdw blurRad="38100" dist="38100" dir="2700000" algn="tl">
                    <a:srgbClr val="000000">
                      <a:alpha val="43137"/>
                    </a:srgbClr>
                  </a:outerShdw>
                </a:effectLst>
              </a:rPr>
              <a:t>4</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nSpc>
                <a:spcPct val="200000"/>
              </a:lnSpc>
            </a:pPr>
            <a:r>
              <a:rPr lang="en-US" dirty="0"/>
              <a:t>Regarding the code of ethics, AHIMA members continue to receive education and training opportunities that keep them up-to-date in the correct coding practices (Bielby, 2013). </a:t>
            </a:r>
          </a:p>
        </p:txBody>
      </p:sp>
    </p:spTree>
    <p:extLst>
      <p:ext uri="{BB962C8B-B14F-4D97-AF65-F5344CB8AC3E}">
        <p14:creationId xmlns:p14="http://schemas.microsoft.com/office/powerpoint/2010/main" val="1514840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08538"/>
            <a:ext cx="8596668" cy="621862"/>
          </a:xfrm>
        </p:spPr>
        <p:txBody>
          <a:bodyPr>
            <a:normAutofit fontScale="90000"/>
          </a:bodyPr>
          <a:lstStyle/>
          <a:p>
            <a:pPr algn="ctr"/>
            <a:r>
              <a:rPr lang="en-US" b="1" dirty="0" smtClean="0">
                <a:effectLst>
                  <a:outerShdw blurRad="38100" dist="38100" dir="2700000" algn="tl">
                    <a:srgbClr val="000000">
                      <a:alpha val="43137"/>
                    </a:srgbClr>
                  </a:outerShdw>
                </a:effectLst>
              </a:rPr>
              <a:t>References </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10000"/>
          </a:bodyPr>
          <a:lstStyle/>
          <a:p>
            <a:pPr>
              <a:lnSpc>
                <a:spcPct val="200000"/>
              </a:lnSpc>
            </a:pPr>
            <a:r>
              <a:rPr lang="en-US" dirty="0"/>
              <a:t>Goodman, K. W., Adams, S., </a:t>
            </a:r>
            <a:r>
              <a:rPr lang="en-US" dirty="0" err="1"/>
              <a:t>Berner</a:t>
            </a:r>
            <a:r>
              <a:rPr lang="en-US" dirty="0"/>
              <a:t>, E. S., </a:t>
            </a:r>
            <a:r>
              <a:rPr lang="en-US" dirty="0" err="1"/>
              <a:t>Embi</a:t>
            </a:r>
            <a:r>
              <a:rPr lang="en-US" dirty="0"/>
              <a:t>, P. J., </a:t>
            </a:r>
            <a:r>
              <a:rPr lang="en-US" dirty="0" err="1"/>
              <a:t>Hsiung</a:t>
            </a:r>
            <a:r>
              <a:rPr lang="en-US" dirty="0"/>
              <a:t>, R., Hurdle, J., ... &amp; </a:t>
            </a:r>
            <a:r>
              <a:rPr lang="en-US" dirty="0" err="1"/>
              <a:t>Terrazas</a:t>
            </a:r>
            <a:r>
              <a:rPr lang="en-US" dirty="0"/>
              <a:t>, E. (2013). AMIA's code of professional and ethical conduct. Journal of the American Medical Informatics Association, 20(1), 141-143.</a:t>
            </a:r>
          </a:p>
          <a:p>
            <a:pPr>
              <a:lnSpc>
                <a:spcPct val="200000"/>
              </a:lnSpc>
            </a:pPr>
            <a:r>
              <a:rPr lang="en-US" dirty="0"/>
              <a:t>Bielby, J. A. (2013). Coding with Integrity: Top Coding Tips from AHIMA Experts. Journal of AHIMA, 84(7), 28-32.</a:t>
            </a:r>
          </a:p>
          <a:p>
            <a:pPr>
              <a:lnSpc>
                <a:spcPct val="200000"/>
              </a:lnSpc>
            </a:pPr>
            <a:r>
              <a:rPr lang="en-US" dirty="0"/>
              <a:t>AHIMA Professional Ethics Committee. (2013). Reality Check 2013: Ethical Issues in HIM. Journal of AHIMA website.</a:t>
            </a:r>
          </a:p>
          <a:p>
            <a:endParaRPr lang="en-US" dirty="0"/>
          </a:p>
        </p:txBody>
      </p:sp>
    </p:spTree>
    <p:extLst>
      <p:ext uri="{BB962C8B-B14F-4D97-AF65-F5344CB8AC3E}">
        <p14:creationId xmlns:p14="http://schemas.microsoft.com/office/powerpoint/2010/main" val="303523772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40</TotalTime>
  <Words>602</Words>
  <Application>Microsoft Office PowerPoint</Application>
  <PresentationFormat>Widescreen</PresentationFormat>
  <Paragraphs>29</Paragraphs>
  <Slides>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Century</vt:lpstr>
      <vt:lpstr>Trebuchet MS</vt:lpstr>
      <vt:lpstr>Wingdings 3</vt:lpstr>
      <vt:lpstr>Facet</vt:lpstr>
      <vt:lpstr>AHIMA Code of Ethics  Author Institutional Affiliation Course Code  Date of submission</vt:lpstr>
      <vt:lpstr> Question 1</vt:lpstr>
      <vt:lpstr>Cont.…</vt:lpstr>
      <vt:lpstr>Question 2</vt:lpstr>
      <vt:lpstr>Question 3</vt:lpstr>
      <vt:lpstr>Question 4</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AHIMA Code of Ethics  Author Institutional Affiliation Course Code  Date of submission</dc:title>
  <dc:creator>Steve Young</dc:creator>
  <cp:lastModifiedBy>Steve Young</cp:lastModifiedBy>
  <cp:revision>26</cp:revision>
  <dcterms:created xsi:type="dcterms:W3CDTF">2020-09-24T14:02:42Z</dcterms:created>
  <dcterms:modified xsi:type="dcterms:W3CDTF">2020-09-24T15:52:49Z</dcterms:modified>
</cp:coreProperties>
</file>